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6" r:id="rId2"/>
    <p:sldId id="260" r:id="rId3"/>
    <p:sldId id="259" r:id="rId4"/>
    <p:sldId id="267" r:id="rId5"/>
    <p:sldId id="268" r:id="rId6"/>
    <p:sldId id="257" r:id="rId7"/>
    <p:sldId id="269" r:id="rId8"/>
    <p:sldId id="261" r:id="rId9"/>
    <p:sldId id="271" r:id="rId10"/>
    <p:sldId id="262" r:id="rId11"/>
    <p:sldId id="272" r:id="rId12"/>
    <p:sldId id="273" r:id="rId13"/>
    <p:sldId id="263" r:id="rId14"/>
    <p:sldId id="275" r:id="rId15"/>
    <p:sldId id="276" r:id="rId16"/>
    <p:sldId id="277" r:id="rId17"/>
    <p:sldId id="274" r:id="rId18"/>
    <p:sldId id="265"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586B75A-687E-405C-8A0B-8D00578BA2C3}" type="datetimeFigureOut">
              <a:rPr lang="en-US" smtClean="0"/>
              <a:pPr/>
              <a:t>12/6/2018</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745457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69021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97721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2414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058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360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9896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138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53498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4391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8950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586B75A-687E-405C-8A0B-8D00578BA2C3}" type="datetimeFigureOut">
              <a:rPr lang="en-US" smtClean="0"/>
              <a:pPr/>
              <a:t>12/6/2018</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007243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log0/higgs_boson" TargetMode="External"/><Relationship Id="rId3" Type="http://schemas.openxmlformats.org/officeDocument/2006/relationships/hyperlink" Target="https://looneyatoms.com/2012/12/08/travel-theme-circles-the-biggest-man-made-circle-in-the-world/cernmap/" TargetMode="External"/><Relationship Id="rId7" Type="http://schemas.openxmlformats.org/officeDocument/2006/relationships/hyperlink" Target="http://arogozhnikov.github.io/2016/06/24/gradient_boosting_explained.html" TargetMode="External"/><Relationship Id="rId2" Type="http://schemas.openxmlformats.org/officeDocument/2006/relationships/hyperlink" Target="https://www.space.com/41654-higgs-boson-decays-bottom-quarks.html" TargetMode="External"/><Relationship Id="rId1" Type="http://schemas.openxmlformats.org/officeDocument/2006/relationships/slideLayout" Target="../slideLayouts/slideLayout2.xml"/><Relationship Id="rId6" Type="http://schemas.openxmlformats.org/officeDocument/2006/relationships/hyperlink" Target="https://www.packtpub.com/mapt/book/big_data_and_business_intelligence/9781788295758/4/ch04lvl1sec32/adaboost-classifier" TargetMode="External"/><Relationship Id="rId5" Type="http://schemas.openxmlformats.org/officeDocument/2006/relationships/hyperlink" Target="http://ablazeiasacademy.com/higgs-boson-god-particle/" TargetMode="External"/><Relationship Id="rId4" Type="http://schemas.openxmlformats.org/officeDocument/2006/relationships/hyperlink" Target="https://www.kaggle.com/pranav84/a-beginner-s-guide-to-cern-s-trackml-challenge" TargetMode="Externa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381A13D-78C1-40C6-9156-904841FCBD87}"/>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rightnessContrast bright="-40000" contrast="-40000"/>
                    </a14:imgEffect>
                  </a14:imgLayer>
                </a14:imgProps>
              </a:ext>
            </a:extLst>
          </a:blip>
          <a:srcRect t="3498" b="11275"/>
          <a:stretch/>
        </p:blipFill>
        <p:spPr>
          <a:xfrm>
            <a:off x="20" y="10"/>
            <a:ext cx="12191980" cy="6857990"/>
          </a:xfrm>
          <a:prstGeom prst="rect">
            <a:avLst/>
          </a:prstGeom>
        </p:spPr>
      </p:pic>
      <p:sp>
        <p:nvSpPr>
          <p:cNvPr id="2" name="Title 1">
            <a:extLst>
              <a:ext uri="{FF2B5EF4-FFF2-40B4-BE49-F238E27FC236}">
                <a16:creationId xmlns:a16="http://schemas.microsoft.com/office/drawing/2014/main" id="{B908E746-E44D-4D52-9259-524FC9D5B27B}"/>
              </a:ext>
            </a:extLst>
          </p:cNvPr>
          <p:cNvSpPr>
            <a:spLocks noGrp="1"/>
          </p:cNvSpPr>
          <p:nvPr>
            <p:ph type="ctrTitle"/>
          </p:nvPr>
        </p:nvSpPr>
        <p:spPr>
          <a:xfrm>
            <a:off x="1261872" y="758952"/>
            <a:ext cx="9418320" cy="4041648"/>
          </a:xfrm>
        </p:spPr>
        <p:txBody>
          <a:bodyPr>
            <a:normAutofit/>
          </a:bodyPr>
          <a:lstStyle/>
          <a:p>
            <a:r>
              <a:rPr lang="en-US" dirty="0"/>
              <a:t>Machine Learning </a:t>
            </a:r>
            <a:br>
              <a:rPr lang="en-US" dirty="0"/>
            </a:br>
            <a:r>
              <a:rPr lang="en-US" dirty="0"/>
              <a:t>Higgs Particle Detection</a:t>
            </a:r>
          </a:p>
        </p:txBody>
      </p:sp>
      <p:sp>
        <p:nvSpPr>
          <p:cNvPr id="3" name="Subtitle 2">
            <a:extLst>
              <a:ext uri="{FF2B5EF4-FFF2-40B4-BE49-F238E27FC236}">
                <a16:creationId xmlns:a16="http://schemas.microsoft.com/office/drawing/2014/main" id="{540C792D-8F27-40AC-9694-4D184B53FB50}"/>
              </a:ext>
            </a:extLst>
          </p:cNvPr>
          <p:cNvSpPr>
            <a:spLocks noGrp="1"/>
          </p:cNvSpPr>
          <p:nvPr>
            <p:ph type="subTitle" idx="1"/>
          </p:nvPr>
        </p:nvSpPr>
        <p:spPr>
          <a:xfrm>
            <a:off x="1261872" y="4800600"/>
            <a:ext cx="9418320" cy="1691640"/>
          </a:xfrm>
        </p:spPr>
        <p:txBody>
          <a:bodyPr>
            <a:normAutofit/>
          </a:bodyPr>
          <a:lstStyle/>
          <a:p>
            <a:r>
              <a:rPr lang="en-US" dirty="0">
                <a:solidFill>
                  <a:schemeClr val="tx1">
                    <a:lumMod val="85000"/>
                  </a:schemeClr>
                </a:solidFill>
              </a:rPr>
              <a:t>By Evangelos Giakoumakis</a:t>
            </a:r>
          </a:p>
        </p:txBody>
      </p:sp>
      <p:sp>
        <p:nvSpPr>
          <p:cNvPr id="9" name="Rectangle 13">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picture containing object&#10;&#10;Description automatically generated">
            <a:extLst>
              <a:ext uri="{FF2B5EF4-FFF2-40B4-BE49-F238E27FC236}">
                <a16:creationId xmlns:a16="http://schemas.microsoft.com/office/drawing/2014/main" id="{E49D7D1E-5E7C-4113-9CD4-9BF2FF86AC7B}"/>
              </a:ext>
            </a:extLst>
          </p:cNvPr>
          <p:cNvPicPr>
            <a:picLocks noChangeAspect="1"/>
          </p:cNvPicPr>
          <p:nvPr/>
        </p:nvPicPr>
        <p:blipFill>
          <a:blip r:embed="rId4"/>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1579602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CCC8-792A-4CA3-8DFE-AD085D9EEDB4}"/>
              </a:ext>
            </a:extLst>
          </p:cNvPr>
          <p:cNvSpPr>
            <a:spLocks noGrp="1"/>
          </p:cNvSpPr>
          <p:nvPr>
            <p:ph type="title"/>
          </p:nvPr>
        </p:nvSpPr>
        <p:spPr/>
        <p:txBody>
          <a:bodyPr/>
          <a:lstStyle/>
          <a:p>
            <a:r>
              <a:rPr lang="en-US" dirty="0"/>
              <a:t>Model (Adaptive Boosting)</a:t>
            </a:r>
          </a:p>
        </p:txBody>
      </p:sp>
      <p:sp>
        <p:nvSpPr>
          <p:cNvPr id="3" name="Content Placeholder 2">
            <a:extLst>
              <a:ext uri="{FF2B5EF4-FFF2-40B4-BE49-F238E27FC236}">
                <a16:creationId xmlns:a16="http://schemas.microsoft.com/office/drawing/2014/main" id="{FEBAD3CE-CC2D-49F1-ABBA-4E2CB806C76A}"/>
              </a:ext>
            </a:extLst>
          </p:cNvPr>
          <p:cNvSpPr>
            <a:spLocks noGrp="1"/>
          </p:cNvSpPr>
          <p:nvPr>
            <p:ph idx="1"/>
          </p:nvPr>
        </p:nvSpPr>
        <p:spPr>
          <a:xfrm>
            <a:off x="1261872" y="1828800"/>
            <a:ext cx="8595360" cy="1967865"/>
          </a:xfrm>
        </p:spPr>
        <p:txBody>
          <a:bodyPr/>
          <a:lstStyle/>
          <a:p>
            <a:r>
              <a:rPr lang="en-US" dirty="0"/>
              <a:t>AdaBoost, is a machine learning algorithm that can be used in conjunction with many other types of learning algorithms to improve performance. The output of the other learning algorithms ('weak learners') is combined into a weighted sum that represents the final output of the boosted classifier. AdaBoost is adaptive in the sense that subsequent weak learners are tweaked in favor of those instances misclassified by previous classifiers.</a:t>
            </a:r>
          </a:p>
        </p:txBody>
      </p:sp>
      <p:pic>
        <p:nvPicPr>
          <p:cNvPr id="5" name="Picture 4" descr="A screenshot of a cell phone&#10;&#10;Description automatically generated">
            <a:extLst>
              <a:ext uri="{FF2B5EF4-FFF2-40B4-BE49-F238E27FC236}">
                <a16:creationId xmlns:a16="http://schemas.microsoft.com/office/drawing/2014/main" id="{CD8F67C0-1627-4767-9695-2210F4A9961B}"/>
              </a:ext>
            </a:extLst>
          </p:cNvPr>
          <p:cNvPicPr>
            <a:picLocks noChangeAspect="1"/>
          </p:cNvPicPr>
          <p:nvPr/>
        </p:nvPicPr>
        <p:blipFill>
          <a:blip r:embed="rId2"/>
          <a:stretch>
            <a:fillRect/>
          </a:stretch>
        </p:blipFill>
        <p:spPr>
          <a:xfrm>
            <a:off x="2794859" y="3796665"/>
            <a:ext cx="5529385" cy="2695575"/>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CEBF6968-08A8-47B1-B7FF-74423A9DAFCC}"/>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272408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B77-B3F2-4E94-AC02-33A51A8F754B}"/>
              </a:ext>
            </a:extLst>
          </p:cNvPr>
          <p:cNvSpPr>
            <a:spLocks noGrp="1"/>
          </p:cNvSpPr>
          <p:nvPr>
            <p:ph type="title"/>
          </p:nvPr>
        </p:nvSpPr>
        <p:spPr/>
        <p:txBody>
          <a:bodyPr/>
          <a:lstStyle/>
          <a:p>
            <a:r>
              <a:rPr lang="en-US" dirty="0"/>
              <a:t>Model Selection Criteria</a:t>
            </a:r>
          </a:p>
        </p:txBody>
      </p:sp>
      <p:sp>
        <p:nvSpPr>
          <p:cNvPr id="3" name="Content Placeholder 2">
            <a:extLst>
              <a:ext uri="{FF2B5EF4-FFF2-40B4-BE49-F238E27FC236}">
                <a16:creationId xmlns:a16="http://schemas.microsoft.com/office/drawing/2014/main" id="{D7856DC9-8C7B-4C99-B239-1E7B8A0552C5}"/>
              </a:ext>
            </a:extLst>
          </p:cNvPr>
          <p:cNvSpPr>
            <a:spLocks noGrp="1"/>
          </p:cNvSpPr>
          <p:nvPr>
            <p:ph idx="1"/>
          </p:nvPr>
        </p:nvSpPr>
        <p:spPr/>
        <p:txBody>
          <a:bodyPr/>
          <a:lstStyle/>
          <a:p>
            <a:pPr marL="0" indent="0">
              <a:buNone/>
            </a:pPr>
            <a:r>
              <a:rPr lang="en-US" dirty="0"/>
              <a:t>The AdaBoost model was selected because:</a:t>
            </a:r>
          </a:p>
          <a:p>
            <a:r>
              <a:rPr lang="en-US" dirty="0"/>
              <a:t> it supports weighted examples in Sci-kit learn library.</a:t>
            </a:r>
          </a:p>
          <a:p>
            <a:r>
              <a:rPr lang="en-US" dirty="0"/>
              <a:t> it excels at making the model focus on the incorrect examples.</a:t>
            </a:r>
          </a:p>
          <a:p>
            <a:pPr marL="0" indent="0">
              <a:buNone/>
            </a:pPr>
            <a:r>
              <a:rPr lang="en-US" dirty="0"/>
              <a:t>It was used in conjunction with </a:t>
            </a:r>
            <a:r>
              <a:rPr lang="en-US" dirty="0" err="1"/>
              <a:t>ExtraTreesClassifier</a:t>
            </a:r>
            <a:r>
              <a:rPr lang="en-US" dirty="0"/>
              <a:t> since:</a:t>
            </a:r>
          </a:p>
          <a:p>
            <a:r>
              <a:rPr lang="en-US" dirty="0"/>
              <a:t> it greatly benefits from subsampling the large number of examples present.</a:t>
            </a:r>
          </a:p>
        </p:txBody>
      </p:sp>
      <p:pic>
        <p:nvPicPr>
          <p:cNvPr id="4" name="Picture 3" descr="A picture containing object&#10;&#10;Description automatically generated">
            <a:extLst>
              <a:ext uri="{FF2B5EF4-FFF2-40B4-BE49-F238E27FC236}">
                <a16:creationId xmlns:a16="http://schemas.microsoft.com/office/drawing/2014/main" id="{9D6DA489-687A-499D-8E0A-633D50464D73}"/>
              </a:ext>
            </a:extLst>
          </p:cNvPr>
          <p:cNvPicPr>
            <a:picLocks noChangeAspect="1"/>
          </p:cNvPicPr>
          <p:nvPr/>
        </p:nvPicPr>
        <p:blipFill>
          <a:blip r:embed="rId2"/>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1804773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FA8B-6EEA-43D7-A368-68582DDB8AE7}"/>
              </a:ext>
            </a:extLst>
          </p:cNvPr>
          <p:cNvSpPr>
            <a:spLocks noGrp="1"/>
          </p:cNvSpPr>
          <p:nvPr>
            <p:ph type="title"/>
          </p:nvPr>
        </p:nvSpPr>
        <p:spPr/>
        <p:txBody>
          <a:bodyPr/>
          <a:lstStyle/>
          <a:p>
            <a:r>
              <a:rPr lang="en-US" dirty="0"/>
              <a:t>Model Details</a:t>
            </a:r>
          </a:p>
        </p:txBody>
      </p:sp>
      <p:sp>
        <p:nvSpPr>
          <p:cNvPr id="3" name="Content Placeholder 2">
            <a:extLst>
              <a:ext uri="{FF2B5EF4-FFF2-40B4-BE49-F238E27FC236}">
                <a16:creationId xmlns:a16="http://schemas.microsoft.com/office/drawing/2014/main" id="{5E65669E-D3AE-4B13-97AE-0F8289C2302A}"/>
              </a:ext>
            </a:extLst>
          </p:cNvPr>
          <p:cNvSpPr>
            <a:spLocks noGrp="1"/>
          </p:cNvSpPr>
          <p:nvPr>
            <p:ph idx="1"/>
          </p:nvPr>
        </p:nvSpPr>
        <p:spPr>
          <a:xfrm>
            <a:off x="1261871" y="1828800"/>
            <a:ext cx="9231957" cy="4351337"/>
          </a:xfrm>
        </p:spPr>
        <p:txBody>
          <a:bodyPr>
            <a:noAutofit/>
          </a:bodyPr>
          <a:lstStyle/>
          <a:p>
            <a:pPr marL="0" indent="0">
              <a:buNone/>
            </a:pPr>
            <a:r>
              <a:rPr lang="en-US" sz="1400" dirty="0"/>
              <a:t>classifier = </a:t>
            </a:r>
            <a:r>
              <a:rPr lang="en-US" sz="1400" dirty="0" err="1"/>
              <a:t>AdaBoostClassifier</a:t>
            </a:r>
            <a:r>
              <a:rPr lang="en-US" sz="1400" dirty="0"/>
              <a:t>(</a:t>
            </a:r>
          </a:p>
          <a:p>
            <a:pPr marL="0" indent="0">
              <a:buNone/>
            </a:pPr>
            <a:r>
              <a:rPr lang="en-US" sz="1400" dirty="0"/>
              <a:t>            </a:t>
            </a:r>
            <a:r>
              <a:rPr lang="en-US" sz="1400" dirty="0" err="1"/>
              <a:t>n_estimators</a:t>
            </a:r>
            <a:r>
              <a:rPr lang="en-US" sz="1400" dirty="0"/>
              <a:t> = 20 - maximum number of estimators at which boosting is terminated</a:t>
            </a:r>
          </a:p>
          <a:p>
            <a:pPr marL="0" indent="0">
              <a:buNone/>
            </a:pPr>
            <a:r>
              <a:rPr lang="en-US" sz="1400" dirty="0"/>
              <a:t>            </a:t>
            </a:r>
            <a:r>
              <a:rPr lang="en-US" sz="1400" dirty="0" err="1"/>
              <a:t>learning_rate</a:t>
            </a:r>
            <a:r>
              <a:rPr lang="en-US" sz="1400" dirty="0"/>
              <a:t> = 0.75 – it shrinks the contribution of each classifier (trade-off with estimators)</a:t>
            </a:r>
          </a:p>
          <a:p>
            <a:pPr marL="0" indent="0">
              <a:buNone/>
            </a:pPr>
            <a:r>
              <a:rPr lang="en-US" sz="1400" dirty="0"/>
              <a:t>            </a:t>
            </a:r>
            <a:r>
              <a:rPr lang="en-US" sz="1400" dirty="0" err="1"/>
              <a:t>base_estimator</a:t>
            </a:r>
            <a:r>
              <a:rPr lang="en-US" sz="1400" dirty="0"/>
              <a:t> = </a:t>
            </a:r>
            <a:r>
              <a:rPr lang="en-US" sz="1400" dirty="0" err="1"/>
              <a:t>ExtraTreesClassifier</a:t>
            </a:r>
            <a:r>
              <a:rPr lang="en-US" sz="1400" dirty="0"/>
              <a:t>( - base estimator from which the boosted ensemble is built</a:t>
            </a:r>
          </a:p>
          <a:p>
            <a:pPr marL="0" indent="0">
              <a:buNone/>
            </a:pPr>
            <a:r>
              <a:rPr lang="en-US" sz="1400" dirty="0"/>
              <a:t>                </a:t>
            </a:r>
            <a:r>
              <a:rPr lang="en-US" sz="1400" dirty="0" err="1"/>
              <a:t>n_estimators</a:t>
            </a:r>
            <a:r>
              <a:rPr lang="en-US" sz="1400" dirty="0"/>
              <a:t> = 400 - collection of fitted sub-estimators</a:t>
            </a:r>
          </a:p>
          <a:p>
            <a:pPr marL="0" indent="0">
              <a:buNone/>
            </a:pPr>
            <a:r>
              <a:rPr lang="en-US" sz="1400" dirty="0"/>
              <a:t>                </a:t>
            </a:r>
            <a:r>
              <a:rPr lang="en-US" sz="1400" dirty="0" err="1"/>
              <a:t>max_features</a:t>
            </a:r>
            <a:r>
              <a:rPr lang="en-US" sz="1400" dirty="0"/>
              <a:t> = 30 - number of features to consider when looking for optimum split</a:t>
            </a:r>
          </a:p>
          <a:p>
            <a:pPr marL="0" indent="0">
              <a:buNone/>
            </a:pPr>
            <a:r>
              <a:rPr lang="en-US" sz="1400" dirty="0"/>
              <a:t>                </a:t>
            </a:r>
            <a:r>
              <a:rPr lang="en-US" sz="1400" dirty="0" err="1"/>
              <a:t>max_depth</a:t>
            </a:r>
            <a:r>
              <a:rPr lang="en-US" sz="1400" dirty="0"/>
              <a:t> = 12 - maximum depth of the individual regression estimators</a:t>
            </a:r>
          </a:p>
          <a:p>
            <a:pPr marL="0" indent="0">
              <a:buNone/>
            </a:pPr>
            <a:r>
              <a:rPr lang="en-US" sz="1400" dirty="0"/>
              <a:t>                </a:t>
            </a:r>
            <a:r>
              <a:rPr lang="en-US" sz="1400" dirty="0" err="1"/>
              <a:t>min_samples_leaf</a:t>
            </a:r>
            <a:r>
              <a:rPr lang="en-US" sz="1400" dirty="0"/>
              <a:t> = 100 - minimum number of samples required to be at a leaf node</a:t>
            </a:r>
          </a:p>
          <a:p>
            <a:pPr marL="0" indent="0">
              <a:buNone/>
            </a:pPr>
            <a:r>
              <a:rPr lang="en-US" sz="1400" dirty="0"/>
              <a:t>                </a:t>
            </a:r>
            <a:r>
              <a:rPr lang="en-US" sz="1400" dirty="0" err="1"/>
              <a:t>min_samples_split</a:t>
            </a:r>
            <a:r>
              <a:rPr lang="en-US" sz="1400" dirty="0"/>
              <a:t> = 100 - minimum number of samples required to split an internal node</a:t>
            </a:r>
          </a:p>
          <a:p>
            <a:pPr marL="0" indent="0">
              <a:buNone/>
            </a:pPr>
            <a:r>
              <a:rPr lang="en-US" sz="1400" dirty="0"/>
              <a:t>	))</a:t>
            </a:r>
          </a:p>
        </p:txBody>
      </p:sp>
      <p:pic>
        <p:nvPicPr>
          <p:cNvPr id="4" name="Picture 3" descr="A picture containing object&#10;&#10;Description automatically generated">
            <a:extLst>
              <a:ext uri="{FF2B5EF4-FFF2-40B4-BE49-F238E27FC236}">
                <a16:creationId xmlns:a16="http://schemas.microsoft.com/office/drawing/2014/main" id="{6E944B56-7E54-4109-BE79-4DB41A3B4181}"/>
              </a:ext>
            </a:extLst>
          </p:cNvPr>
          <p:cNvPicPr>
            <a:picLocks noChangeAspect="1"/>
          </p:cNvPicPr>
          <p:nvPr/>
        </p:nvPicPr>
        <p:blipFill>
          <a:blip r:embed="rId2"/>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370587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E711-3A63-4D65-B480-1FFBDB58E95A}"/>
              </a:ext>
            </a:extLst>
          </p:cNvPr>
          <p:cNvSpPr>
            <a:spLocks noGrp="1"/>
          </p:cNvSpPr>
          <p:nvPr>
            <p:ph type="title"/>
          </p:nvPr>
        </p:nvSpPr>
        <p:spPr/>
        <p:txBody>
          <a:bodyPr/>
          <a:lstStyle/>
          <a:p>
            <a:r>
              <a:rPr lang="en-US" dirty="0"/>
              <a:t>Model (Gradient Boosting)</a:t>
            </a:r>
          </a:p>
        </p:txBody>
      </p:sp>
      <p:sp>
        <p:nvSpPr>
          <p:cNvPr id="3" name="Content Placeholder 2">
            <a:extLst>
              <a:ext uri="{FF2B5EF4-FFF2-40B4-BE49-F238E27FC236}">
                <a16:creationId xmlns:a16="http://schemas.microsoft.com/office/drawing/2014/main" id="{AD125AC3-A665-48D6-B9F2-6314DC7C4809}"/>
              </a:ext>
            </a:extLst>
          </p:cNvPr>
          <p:cNvSpPr>
            <a:spLocks noGrp="1"/>
          </p:cNvSpPr>
          <p:nvPr>
            <p:ph idx="1"/>
          </p:nvPr>
        </p:nvSpPr>
        <p:spPr>
          <a:xfrm>
            <a:off x="1261872" y="1828801"/>
            <a:ext cx="8595360" cy="1767840"/>
          </a:xfrm>
        </p:spPr>
        <p:txBody>
          <a:bodyPr/>
          <a:lstStyle/>
          <a:p>
            <a:r>
              <a:rPr lang="en-US" dirty="0"/>
              <a:t>Gradient Boosting is a machine learning technique for regression and classification problems, which produces a prediction model in the form of an ensemble of weak prediction models, typically decision trees. It builds the model in a stage-wise fashion and it generalizes them by allowing optimization of an arbitrary differentiable loss function.</a:t>
            </a:r>
          </a:p>
        </p:txBody>
      </p:sp>
      <p:pic>
        <p:nvPicPr>
          <p:cNvPr id="5" name="Picture 4" descr="A close up of a necklace&#10;&#10;Description automatically generated">
            <a:extLst>
              <a:ext uri="{FF2B5EF4-FFF2-40B4-BE49-F238E27FC236}">
                <a16:creationId xmlns:a16="http://schemas.microsoft.com/office/drawing/2014/main" id="{5150F36E-8E57-4210-B469-FB0EAE03551D}"/>
              </a:ext>
            </a:extLst>
          </p:cNvPr>
          <p:cNvPicPr>
            <a:picLocks noChangeAspect="1"/>
          </p:cNvPicPr>
          <p:nvPr/>
        </p:nvPicPr>
        <p:blipFill>
          <a:blip r:embed="rId2"/>
          <a:stretch>
            <a:fillRect/>
          </a:stretch>
        </p:blipFill>
        <p:spPr>
          <a:xfrm>
            <a:off x="819966" y="3596641"/>
            <a:ext cx="9692640" cy="2809875"/>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D7F720A3-F3F0-45AF-9FDA-32B3DB2078A7}"/>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4273352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B77-B3F2-4E94-AC02-33A51A8F754B}"/>
              </a:ext>
            </a:extLst>
          </p:cNvPr>
          <p:cNvSpPr>
            <a:spLocks noGrp="1"/>
          </p:cNvSpPr>
          <p:nvPr>
            <p:ph type="title"/>
          </p:nvPr>
        </p:nvSpPr>
        <p:spPr/>
        <p:txBody>
          <a:bodyPr/>
          <a:lstStyle/>
          <a:p>
            <a:r>
              <a:rPr lang="en-US" dirty="0"/>
              <a:t>Model Selection Criteria</a:t>
            </a:r>
          </a:p>
        </p:txBody>
      </p:sp>
      <p:sp>
        <p:nvSpPr>
          <p:cNvPr id="3" name="Content Placeholder 2">
            <a:extLst>
              <a:ext uri="{FF2B5EF4-FFF2-40B4-BE49-F238E27FC236}">
                <a16:creationId xmlns:a16="http://schemas.microsoft.com/office/drawing/2014/main" id="{D7856DC9-8C7B-4C99-B239-1E7B8A0552C5}"/>
              </a:ext>
            </a:extLst>
          </p:cNvPr>
          <p:cNvSpPr>
            <a:spLocks noGrp="1"/>
          </p:cNvSpPr>
          <p:nvPr>
            <p:ph idx="1"/>
          </p:nvPr>
        </p:nvSpPr>
        <p:spPr/>
        <p:txBody>
          <a:bodyPr/>
          <a:lstStyle/>
          <a:p>
            <a:pPr marL="0" indent="0">
              <a:buNone/>
            </a:pPr>
            <a:r>
              <a:rPr lang="en-US" dirty="0"/>
              <a:t>The Gradient Boosting model was selected because:</a:t>
            </a:r>
          </a:p>
          <a:p>
            <a:r>
              <a:rPr lang="en-US" dirty="0"/>
              <a:t> it supports weighted examples in Sci-kit learn library.</a:t>
            </a:r>
          </a:p>
          <a:p>
            <a:r>
              <a:rPr lang="en-US" dirty="0"/>
              <a:t> it excels at making the model focus on the weak learners.</a:t>
            </a:r>
          </a:p>
          <a:p>
            <a:r>
              <a:rPr lang="en-US" dirty="0"/>
              <a:t> it increases the accuracy by minimizing the loss function(error which is the difference of actual and predicted value.)</a:t>
            </a:r>
          </a:p>
        </p:txBody>
      </p:sp>
      <p:pic>
        <p:nvPicPr>
          <p:cNvPr id="4" name="Picture 3" descr="A picture containing object&#10;&#10;Description automatically generated">
            <a:extLst>
              <a:ext uri="{FF2B5EF4-FFF2-40B4-BE49-F238E27FC236}">
                <a16:creationId xmlns:a16="http://schemas.microsoft.com/office/drawing/2014/main" id="{BA661A0C-F47F-4F2A-8D8E-3EA4C10C7960}"/>
              </a:ext>
            </a:extLst>
          </p:cNvPr>
          <p:cNvPicPr>
            <a:picLocks noChangeAspect="1"/>
          </p:cNvPicPr>
          <p:nvPr/>
        </p:nvPicPr>
        <p:blipFill>
          <a:blip r:embed="rId2"/>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692368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FA8B-6EEA-43D7-A368-68582DDB8AE7}"/>
              </a:ext>
            </a:extLst>
          </p:cNvPr>
          <p:cNvSpPr>
            <a:spLocks noGrp="1"/>
          </p:cNvSpPr>
          <p:nvPr>
            <p:ph type="title"/>
          </p:nvPr>
        </p:nvSpPr>
        <p:spPr/>
        <p:txBody>
          <a:bodyPr/>
          <a:lstStyle/>
          <a:p>
            <a:r>
              <a:rPr lang="en-US" dirty="0"/>
              <a:t>Model Details</a:t>
            </a:r>
          </a:p>
        </p:txBody>
      </p:sp>
      <p:sp>
        <p:nvSpPr>
          <p:cNvPr id="3" name="Content Placeholder 2">
            <a:extLst>
              <a:ext uri="{FF2B5EF4-FFF2-40B4-BE49-F238E27FC236}">
                <a16:creationId xmlns:a16="http://schemas.microsoft.com/office/drawing/2014/main" id="{5E65669E-D3AE-4B13-97AE-0F8289C2302A}"/>
              </a:ext>
            </a:extLst>
          </p:cNvPr>
          <p:cNvSpPr>
            <a:spLocks noGrp="1"/>
          </p:cNvSpPr>
          <p:nvPr>
            <p:ph idx="1"/>
          </p:nvPr>
        </p:nvSpPr>
        <p:spPr>
          <a:xfrm>
            <a:off x="1261871" y="1828800"/>
            <a:ext cx="9231957" cy="4351337"/>
          </a:xfrm>
        </p:spPr>
        <p:txBody>
          <a:bodyPr>
            <a:noAutofit/>
          </a:bodyPr>
          <a:lstStyle/>
          <a:p>
            <a:pPr marL="0" indent="0">
              <a:buNone/>
            </a:pPr>
            <a:r>
              <a:rPr lang="en-US" sz="1400" dirty="0" err="1"/>
              <a:t>gbc</a:t>
            </a:r>
            <a:r>
              <a:rPr lang="en-US" sz="1400" dirty="0"/>
              <a:t> = GBC(</a:t>
            </a:r>
          </a:p>
          <a:p>
            <a:pPr marL="0" indent="0">
              <a:buNone/>
            </a:pPr>
            <a:r>
              <a:rPr lang="en-US" sz="1400" dirty="0"/>
              <a:t>	</a:t>
            </a:r>
            <a:r>
              <a:rPr lang="en-US" sz="1400" dirty="0" err="1"/>
              <a:t>n_estimators</a:t>
            </a:r>
            <a:r>
              <a:rPr lang="en-US" sz="1400" dirty="0"/>
              <a:t>=60 - maximum number of estimators at which boosting is terminated</a:t>
            </a:r>
          </a:p>
          <a:p>
            <a:pPr marL="0" indent="0">
              <a:buNone/>
            </a:pPr>
            <a:r>
              <a:rPr lang="en-US" sz="1400" dirty="0"/>
              <a:t>	</a:t>
            </a:r>
            <a:r>
              <a:rPr lang="en-US" sz="1400" dirty="0" err="1"/>
              <a:t>max_depth</a:t>
            </a:r>
            <a:r>
              <a:rPr lang="en-US" sz="1400" dirty="0"/>
              <a:t>=5 - maximum depth of the individual regression estimators</a:t>
            </a:r>
          </a:p>
          <a:p>
            <a:pPr marL="0" indent="0">
              <a:buNone/>
            </a:pPr>
            <a:r>
              <a:rPr lang="en-US" sz="1400" dirty="0"/>
              <a:t>	</a:t>
            </a:r>
            <a:r>
              <a:rPr lang="en-US" sz="1400" dirty="0" err="1"/>
              <a:t>min_samples_leaf</a:t>
            </a:r>
            <a:r>
              <a:rPr lang="en-US" sz="1400" dirty="0"/>
              <a:t>=200 - minimum number of samples required to be at a leaf node</a:t>
            </a:r>
          </a:p>
          <a:p>
            <a:pPr marL="0" indent="0">
              <a:buNone/>
            </a:pPr>
            <a:r>
              <a:rPr lang="en-US" sz="1400" dirty="0"/>
              <a:t>	</a:t>
            </a:r>
            <a:r>
              <a:rPr lang="en-US" sz="1400" dirty="0" err="1"/>
              <a:t>max_features</a:t>
            </a:r>
            <a:r>
              <a:rPr lang="en-US" sz="1400" dirty="0"/>
              <a:t>=9 - number of features to consider when looking for optimum split</a:t>
            </a:r>
          </a:p>
          <a:p>
            <a:pPr marL="0" indent="0">
              <a:buNone/>
            </a:pPr>
            <a:r>
              <a:rPr lang="en-US" sz="1400" dirty="0"/>
              <a:t>	</a:t>
            </a:r>
            <a:r>
              <a:rPr lang="en-US" sz="1400" dirty="0" err="1"/>
              <a:t>learning_rate</a:t>
            </a:r>
            <a:r>
              <a:rPr lang="en-US" sz="1400" dirty="0"/>
              <a:t>=0.65 - it shrinks the contribution of each classifier (trade-off with estimator</a:t>
            </a:r>
          </a:p>
          <a:p>
            <a:pPr marL="0" indent="0">
              <a:buNone/>
            </a:pPr>
            <a:r>
              <a:rPr lang="en-US" sz="1400" dirty="0"/>
              <a:t>	)</a:t>
            </a:r>
          </a:p>
        </p:txBody>
      </p:sp>
      <p:pic>
        <p:nvPicPr>
          <p:cNvPr id="4" name="Picture 3" descr="A picture containing object&#10;&#10;Description automatically generated">
            <a:extLst>
              <a:ext uri="{FF2B5EF4-FFF2-40B4-BE49-F238E27FC236}">
                <a16:creationId xmlns:a16="http://schemas.microsoft.com/office/drawing/2014/main" id="{6046C947-CE19-484B-B56A-D01316ADD126}"/>
              </a:ext>
            </a:extLst>
          </p:cNvPr>
          <p:cNvPicPr>
            <a:picLocks noChangeAspect="1"/>
          </p:cNvPicPr>
          <p:nvPr/>
        </p:nvPicPr>
        <p:blipFill>
          <a:blip r:embed="rId2"/>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240995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A7FA8B-6EEA-43D7-A368-68582DDB8AE7}"/>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400" dirty="0">
                <a:solidFill>
                  <a:srgbClr val="FFFFFF"/>
                </a:solidFill>
              </a:rPr>
              <a:t>Gradient Boosting Model Visualization</a:t>
            </a: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screenshot&#10;&#10;Description automatically generated">
            <a:extLst>
              <a:ext uri="{FF2B5EF4-FFF2-40B4-BE49-F238E27FC236}">
                <a16:creationId xmlns:a16="http://schemas.microsoft.com/office/drawing/2014/main" id="{BA20DCB5-430D-478D-9589-9038FC0872C3}"/>
              </a:ext>
            </a:extLst>
          </p:cNvPr>
          <p:cNvPicPr>
            <a:picLocks noGrp="1" noChangeAspect="1"/>
          </p:cNvPicPr>
          <p:nvPr>
            <p:ph idx="1"/>
          </p:nvPr>
        </p:nvPicPr>
        <p:blipFill>
          <a:blip r:embed="rId2"/>
          <a:stretch>
            <a:fillRect/>
          </a:stretch>
        </p:blipFill>
        <p:spPr>
          <a:xfrm>
            <a:off x="924375" y="1220149"/>
            <a:ext cx="6616823" cy="4411214"/>
          </a:xfrm>
          <a:prstGeom prst="rect">
            <a:avLst/>
          </a:prstGeom>
        </p:spPr>
      </p:pic>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object&#10;&#10;Description automatically generated">
            <a:extLst>
              <a:ext uri="{FF2B5EF4-FFF2-40B4-BE49-F238E27FC236}">
                <a16:creationId xmlns:a16="http://schemas.microsoft.com/office/drawing/2014/main" id="{16BBA57A-9C05-48B5-8A88-51806775A103}"/>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3148499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F256F-F41F-43EC-9F9B-430F1143A9D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48E8DB0-BD4A-402A-8FB7-84DDF7ED294C}"/>
              </a:ext>
            </a:extLst>
          </p:cNvPr>
          <p:cNvSpPr>
            <a:spLocks noGrp="1"/>
          </p:cNvSpPr>
          <p:nvPr>
            <p:ph sz="half" idx="1"/>
          </p:nvPr>
        </p:nvSpPr>
        <p:spPr>
          <a:xfrm>
            <a:off x="1261872" y="1949296"/>
            <a:ext cx="4480560" cy="2560320"/>
          </a:xfrm>
        </p:spPr>
        <p:txBody>
          <a:bodyPr/>
          <a:lstStyle/>
          <a:p>
            <a:pPr marL="0" indent="0">
              <a:buNone/>
            </a:pPr>
            <a:r>
              <a:rPr lang="en-US" sz="2400" u="sng" dirty="0" err="1"/>
              <a:t>GradientBoost</a:t>
            </a:r>
            <a:endParaRPr lang="en-US" sz="2400" u="sng" dirty="0"/>
          </a:p>
          <a:p>
            <a:pPr marL="0" indent="0">
              <a:buNone/>
            </a:pPr>
            <a:r>
              <a:rPr lang="en-US" dirty="0"/>
              <a:t>Score: 0.838</a:t>
            </a:r>
          </a:p>
          <a:p>
            <a:pPr marL="0" indent="0">
              <a:buNone/>
            </a:pPr>
            <a:r>
              <a:rPr lang="en-US" dirty="0"/>
              <a:t>AMS: 3.26</a:t>
            </a:r>
          </a:p>
          <a:p>
            <a:pPr marL="0" indent="0">
              <a:buNone/>
            </a:pPr>
            <a:r>
              <a:rPr lang="en-US" dirty="0"/>
              <a:t>Kaggle Score: 3.11</a:t>
            </a:r>
          </a:p>
          <a:p>
            <a:pPr marL="0" indent="0">
              <a:buNone/>
            </a:pPr>
            <a:r>
              <a:rPr lang="en-US" dirty="0"/>
              <a:t>Runtime: ~12 mins</a:t>
            </a:r>
          </a:p>
        </p:txBody>
      </p:sp>
      <p:sp>
        <p:nvSpPr>
          <p:cNvPr id="4" name="Content Placeholder 3">
            <a:extLst>
              <a:ext uri="{FF2B5EF4-FFF2-40B4-BE49-F238E27FC236}">
                <a16:creationId xmlns:a16="http://schemas.microsoft.com/office/drawing/2014/main" id="{D0FDF100-2311-490D-A73D-5F30E8C1F54A}"/>
              </a:ext>
            </a:extLst>
          </p:cNvPr>
          <p:cNvSpPr>
            <a:spLocks noGrp="1"/>
          </p:cNvSpPr>
          <p:nvPr>
            <p:ph sz="half" idx="2"/>
          </p:nvPr>
        </p:nvSpPr>
        <p:spPr>
          <a:xfrm>
            <a:off x="6108192" y="1949296"/>
            <a:ext cx="4480560" cy="2560320"/>
          </a:xfrm>
        </p:spPr>
        <p:txBody>
          <a:bodyPr/>
          <a:lstStyle/>
          <a:p>
            <a:pPr marL="0" indent="0">
              <a:buNone/>
            </a:pPr>
            <a:r>
              <a:rPr lang="en-US" sz="2400" u="sng" dirty="0"/>
              <a:t>AdaBoost</a:t>
            </a:r>
          </a:p>
          <a:p>
            <a:pPr marL="0" indent="0">
              <a:buNone/>
            </a:pPr>
            <a:r>
              <a:rPr lang="en-US" dirty="0"/>
              <a:t>Score: 0.983</a:t>
            </a:r>
          </a:p>
          <a:p>
            <a:pPr marL="0" indent="0">
              <a:buNone/>
            </a:pPr>
            <a:r>
              <a:rPr lang="en-US" dirty="0"/>
              <a:t>AMS: 3.65</a:t>
            </a:r>
          </a:p>
          <a:p>
            <a:pPr marL="0" indent="0">
              <a:buNone/>
            </a:pPr>
            <a:r>
              <a:rPr lang="en-US" dirty="0"/>
              <a:t>Kaggle Score: 3.62</a:t>
            </a:r>
          </a:p>
          <a:p>
            <a:pPr marL="0" indent="0">
              <a:buNone/>
            </a:pPr>
            <a:r>
              <a:rPr lang="en-US" dirty="0"/>
              <a:t>Runtime: ~4 </a:t>
            </a:r>
            <a:r>
              <a:rPr lang="en-US" dirty="0" err="1"/>
              <a:t>hrs</a:t>
            </a:r>
            <a:r>
              <a:rPr lang="en-US" dirty="0"/>
              <a:t> 25 mins</a:t>
            </a:r>
          </a:p>
          <a:p>
            <a:pPr marL="0" indent="0">
              <a:buNone/>
            </a:pPr>
            <a:endParaRPr lang="en-US" dirty="0"/>
          </a:p>
          <a:p>
            <a:endParaRPr lang="en-US" dirty="0"/>
          </a:p>
        </p:txBody>
      </p:sp>
      <p:sp>
        <p:nvSpPr>
          <p:cNvPr id="5" name="Content Placeholder 2">
            <a:extLst>
              <a:ext uri="{FF2B5EF4-FFF2-40B4-BE49-F238E27FC236}">
                <a16:creationId xmlns:a16="http://schemas.microsoft.com/office/drawing/2014/main" id="{C1D595F5-45E2-4878-A18A-6B8F8C6D97B4}"/>
              </a:ext>
            </a:extLst>
          </p:cNvPr>
          <p:cNvSpPr txBox="1">
            <a:spLocks/>
          </p:cNvSpPr>
          <p:nvPr/>
        </p:nvSpPr>
        <p:spPr>
          <a:xfrm>
            <a:off x="1261872" y="4767590"/>
            <a:ext cx="8595360" cy="1638886"/>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Adaptive Boosting produced the best overall results (highest AMS and Kaggle scores) but was computationally expensive (very slow).</a:t>
            </a:r>
          </a:p>
          <a:p>
            <a:r>
              <a:rPr lang="en-US" dirty="0"/>
              <a:t>Gradient Boosting was computationally inexpensive (very fast) and produced decent results but was less accurate than Adaptive Boosting.</a:t>
            </a:r>
          </a:p>
        </p:txBody>
      </p:sp>
      <p:pic>
        <p:nvPicPr>
          <p:cNvPr id="6" name="Picture 5" descr="A picture containing object&#10;&#10;Description automatically generated">
            <a:extLst>
              <a:ext uri="{FF2B5EF4-FFF2-40B4-BE49-F238E27FC236}">
                <a16:creationId xmlns:a16="http://schemas.microsoft.com/office/drawing/2014/main" id="{54E2FB37-FA1E-4A12-9AA8-363D03876A54}"/>
              </a:ext>
            </a:extLst>
          </p:cNvPr>
          <p:cNvPicPr>
            <a:picLocks noChangeAspect="1"/>
          </p:cNvPicPr>
          <p:nvPr/>
        </p:nvPicPr>
        <p:blipFill>
          <a:blip r:embed="rId2"/>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443675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4C30-E7B1-4ABB-8EBC-5B55CE79827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6779CC1-6D21-48B3-9D53-77CC0239F007}"/>
              </a:ext>
            </a:extLst>
          </p:cNvPr>
          <p:cNvSpPr>
            <a:spLocks noGrp="1"/>
          </p:cNvSpPr>
          <p:nvPr>
            <p:ph idx="1"/>
          </p:nvPr>
        </p:nvSpPr>
        <p:spPr/>
        <p:txBody>
          <a:bodyPr>
            <a:normAutofit/>
          </a:bodyPr>
          <a:lstStyle/>
          <a:p>
            <a:r>
              <a:rPr lang="en-US" dirty="0"/>
              <a:t>We were able to effectively detect the Higgs </a:t>
            </a:r>
            <a:r>
              <a:rPr lang="en-US" dirty="0" err="1"/>
              <a:t>Bosson</a:t>
            </a:r>
            <a:r>
              <a:rPr lang="en-US" dirty="0"/>
              <a:t> using Boosting techniques (Adaptive and Gradient Boosting) by predicting if a given event is a signal or background. </a:t>
            </a:r>
          </a:p>
          <a:p>
            <a:r>
              <a:rPr lang="en-US" dirty="0"/>
              <a:t>It is not possible to reproduce all of the complexities of the search for the signal process in the Challenge. In particular, some simplifying assumptions are made concerning the treatment of uncertainties in the estimated rates of background processes. Furthermore, the search is carried out by counting the number of events found satisfying certain criteria; one may extend this to multiple counts with different criteria or to use of a more sophisticated likelihood-ratio test.</a:t>
            </a:r>
          </a:p>
        </p:txBody>
      </p:sp>
      <p:pic>
        <p:nvPicPr>
          <p:cNvPr id="4" name="Picture 3" descr="A picture containing object&#10;&#10;Description automatically generated">
            <a:extLst>
              <a:ext uri="{FF2B5EF4-FFF2-40B4-BE49-F238E27FC236}">
                <a16:creationId xmlns:a16="http://schemas.microsoft.com/office/drawing/2014/main" id="{339A22C0-3752-4769-9C13-A84B4B35C266}"/>
              </a:ext>
            </a:extLst>
          </p:cNvPr>
          <p:cNvPicPr>
            <a:picLocks noChangeAspect="1"/>
          </p:cNvPicPr>
          <p:nvPr/>
        </p:nvPicPr>
        <p:blipFill>
          <a:blip r:embed="rId2"/>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3390273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A7FA8B-6EEA-43D7-A368-68582DDB8AE7}"/>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600" dirty="0">
                <a:solidFill>
                  <a:schemeClr val="bg1"/>
                </a:solidFill>
              </a:rPr>
              <a:t>Questions</a:t>
            </a:r>
            <a:endParaRPr lang="en-US" sz="3400" dirty="0">
              <a:solidFill>
                <a:schemeClr val="bg1"/>
              </a:solidFill>
            </a:endParaRPr>
          </a:p>
        </p:txBody>
      </p:sp>
      <p:sp useBgFill="1">
        <p:nvSpPr>
          <p:cNvPr id="18" name="Rectangle 17">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8" descr="A close up of an animal&#10;&#10;Description automatically generated">
            <a:extLst>
              <a:ext uri="{FF2B5EF4-FFF2-40B4-BE49-F238E27FC236}">
                <a16:creationId xmlns:a16="http://schemas.microsoft.com/office/drawing/2014/main" id="{1CB3AD3D-2D92-448F-B311-0286C1D731D0}"/>
              </a:ext>
            </a:extLst>
          </p:cNvPr>
          <p:cNvPicPr>
            <a:picLocks noChangeAspect="1"/>
          </p:cNvPicPr>
          <p:nvPr/>
        </p:nvPicPr>
        <p:blipFill>
          <a:blip r:embed="rId2"/>
          <a:stretch>
            <a:fillRect/>
          </a:stretch>
        </p:blipFill>
        <p:spPr>
          <a:xfrm>
            <a:off x="1304925" y="1946032"/>
            <a:ext cx="2705494" cy="3982487"/>
          </a:xfrm>
          <a:prstGeom prst="rect">
            <a:avLst/>
          </a:prstGeom>
        </p:spPr>
      </p:pic>
      <p:pic>
        <p:nvPicPr>
          <p:cNvPr id="9" name="Picture 8" descr="A picture containing object&#10;&#10;Description automatically generated">
            <a:extLst>
              <a:ext uri="{FF2B5EF4-FFF2-40B4-BE49-F238E27FC236}">
                <a16:creationId xmlns:a16="http://schemas.microsoft.com/office/drawing/2014/main" id="{4BE9DBB6-E152-4CB8-B985-F72A142F5110}"/>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7047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FC66A7E-2155-4299-BE32-E9911E2166B2}"/>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dirty="0">
                <a:solidFill>
                  <a:srgbClr val="FFFFFF"/>
                </a:solidFill>
              </a:rPr>
              <a:t>Physics</a:t>
            </a:r>
          </a:p>
        </p:txBody>
      </p:sp>
      <p:sp>
        <p:nvSpPr>
          <p:cNvPr id="26" name="Rectangle 25">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BFA1F58B-8885-452A-B756-F7EB03070E43}"/>
              </a:ext>
            </a:extLst>
          </p:cNvPr>
          <p:cNvPicPr>
            <a:picLocks noChangeAspect="1"/>
          </p:cNvPicPr>
          <p:nvPr/>
        </p:nvPicPr>
        <p:blipFill rotWithShape="1">
          <a:blip r:embed="rId2">
            <a:extLst/>
          </a:blip>
          <a:srcRect/>
          <a:stretch/>
        </p:blipFill>
        <p:spPr>
          <a:xfrm>
            <a:off x="457200" y="400594"/>
            <a:ext cx="10835640" cy="6454162"/>
          </a:xfrm>
          <a:prstGeom prst="rect">
            <a:avLst/>
          </a:prstGeom>
        </p:spPr>
      </p:pic>
      <p:sp>
        <p:nvSpPr>
          <p:cNvPr id="28" name="Rectangle 27">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D359BD-1B59-45A2-BA9C-1AB50FDBF3E6}"/>
              </a:ext>
            </a:extLst>
          </p:cNvPr>
          <p:cNvSpPr/>
          <p:nvPr/>
        </p:nvSpPr>
        <p:spPr>
          <a:xfrm>
            <a:off x="457200" y="0"/>
            <a:ext cx="10826496" cy="4005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EFB1559C-369C-4353-91F9-166461FBBC27}"/>
              </a:ext>
            </a:extLst>
          </p:cNvPr>
          <p:cNvSpPr txBox="1">
            <a:spLocks/>
          </p:cNvSpPr>
          <p:nvPr/>
        </p:nvSpPr>
        <p:spPr>
          <a:xfrm>
            <a:off x="944183" y="98289"/>
            <a:ext cx="4289668" cy="7028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200" dirty="0">
                <a:solidFill>
                  <a:schemeClr val="bg1"/>
                </a:solidFill>
              </a:rPr>
              <a:t>Physics Background</a:t>
            </a:r>
          </a:p>
        </p:txBody>
      </p:sp>
      <p:pic>
        <p:nvPicPr>
          <p:cNvPr id="12" name="Picture 11" descr="A picture containing object&#10;&#10;Description automatically generated">
            <a:extLst>
              <a:ext uri="{FF2B5EF4-FFF2-40B4-BE49-F238E27FC236}">
                <a16:creationId xmlns:a16="http://schemas.microsoft.com/office/drawing/2014/main" id="{3375224A-7862-46E6-8474-45DAC6B7F29B}"/>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42190401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4C30-E7B1-4ABB-8EBC-5B55CE79827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6779CC1-6D21-48B3-9D53-77CC0239F007}"/>
              </a:ext>
            </a:extLst>
          </p:cNvPr>
          <p:cNvSpPr>
            <a:spLocks noGrp="1"/>
          </p:cNvSpPr>
          <p:nvPr>
            <p:ph idx="1"/>
          </p:nvPr>
        </p:nvSpPr>
        <p:spPr/>
        <p:txBody>
          <a:bodyPr>
            <a:normAutofit lnSpcReduction="10000"/>
          </a:bodyPr>
          <a:lstStyle/>
          <a:p>
            <a:r>
              <a:rPr lang="en-US" dirty="0">
                <a:hlinkClick r:id="rId2"/>
              </a:rPr>
              <a:t>https://www.kaggle.com/c/higgs-boson</a:t>
            </a:r>
          </a:p>
          <a:p>
            <a:r>
              <a:rPr lang="en-US" dirty="0">
                <a:hlinkClick r:id="rId2"/>
              </a:rPr>
              <a:t>https://www.space.com/41654-higgs-boson-decays-bottom-quarks.html</a:t>
            </a:r>
            <a:endParaRPr lang="en-US" dirty="0"/>
          </a:p>
          <a:p>
            <a:r>
              <a:rPr lang="en-US" dirty="0">
                <a:hlinkClick r:id="rId3"/>
              </a:rPr>
              <a:t>https://looneyatoms.com/2012/12/08/travel-theme-circles-the-biggest-man-made-circle-in-the-world/cernmap/</a:t>
            </a:r>
            <a:endParaRPr lang="en-US" dirty="0"/>
          </a:p>
          <a:p>
            <a:r>
              <a:rPr lang="en-US" dirty="0">
                <a:hlinkClick r:id="rId4"/>
              </a:rPr>
              <a:t>https://www.kaggle.com/pranav84/a-beginner-s-guide-to-cern-s-trackml-challenge</a:t>
            </a:r>
            <a:endParaRPr lang="en-US" dirty="0"/>
          </a:p>
          <a:p>
            <a:r>
              <a:rPr lang="en-US" dirty="0">
                <a:hlinkClick r:id="rId5"/>
              </a:rPr>
              <a:t>http://ablazeiasacademy.com/higgs-boson-god-particle/</a:t>
            </a:r>
            <a:endParaRPr lang="en-US" dirty="0"/>
          </a:p>
          <a:p>
            <a:r>
              <a:rPr lang="en-US" dirty="0">
                <a:hlinkClick r:id="rId6"/>
              </a:rPr>
              <a:t>https://www.packtpub.com/mapt/book/big_data_and_business_intelligence/9781788295758/4/ch04lvl1sec32/adaboost-classifier</a:t>
            </a:r>
            <a:endParaRPr lang="en-US" dirty="0"/>
          </a:p>
          <a:p>
            <a:r>
              <a:rPr lang="en-US" dirty="0">
                <a:hlinkClick r:id="rId7"/>
              </a:rPr>
              <a:t>http://arogozhnikov.github.io/2016/06/24/gradient_boosting_explained.html</a:t>
            </a:r>
            <a:endParaRPr lang="en-US" dirty="0"/>
          </a:p>
          <a:p>
            <a:r>
              <a:rPr lang="en-US" dirty="0">
                <a:hlinkClick r:id="rId8"/>
              </a:rPr>
              <a:t>https://github.com/log0/higgs_boson</a:t>
            </a:r>
            <a:endParaRPr lang="en-US" dirty="0"/>
          </a:p>
          <a:p>
            <a:endParaRPr lang="en-US" dirty="0"/>
          </a:p>
        </p:txBody>
      </p:sp>
      <p:pic>
        <p:nvPicPr>
          <p:cNvPr id="4" name="Picture 3" descr="A picture containing object&#10;&#10;Description automatically generated">
            <a:extLst>
              <a:ext uri="{FF2B5EF4-FFF2-40B4-BE49-F238E27FC236}">
                <a16:creationId xmlns:a16="http://schemas.microsoft.com/office/drawing/2014/main" id="{DF686EA0-D978-409B-87A5-6538EC62C258}"/>
              </a:ext>
            </a:extLst>
          </p:cNvPr>
          <p:cNvPicPr>
            <a:picLocks noChangeAspect="1"/>
          </p:cNvPicPr>
          <p:nvPr/>
        </p:nvPicPr>
        <p:blipFill>
          <a:blip r:embed="rId9"/>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27124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BED5C-5067-41EE-815D-EB4F1BBCFDA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BF1D5AA-0DE5-42FA-9FDB-20CE2B008630}"/>
              </a:ext>
            </a:extLst>
          </p:cNvPr>
          <p:cNvSpPr>
            <a:spLocks noGrp="1"/>
          </p:cNvSpPr>
          <p:nvPr>
            <p:ph idx="1"/>
          </p:nvPr>
        </p:nvSpPr>
        <p:spPr/>
        <p:txBody>
          <a:bodyPr/>
          <a:lstStyle/>
          <a:p>
            <a:r>
              <a:rPr lang="en-US" dirty="0"/>
              <a:t>The ATLAS experiment recently claimed the discovery of the Higgs boson. The discovery was acknowledged by the 2013 Nobel prize in physics given to Francois Englert and Peter Higgs. </a:t>
            </a:r>
          </a:p>
          <a:p>
            <a:r>
              <a:rPr lang="en-US" dirty="0"/>
              <a:t>This particle was theorized almost 50 years ago to have the role of giving mass to other elementary particles. It is the final ingredient of the Standard Model of particle physics, ruling subatomic particles and forces. </a:t>
            </a:r>
          </a:p>
          <a:p>
            <a:r>
              <a:rPr lang="en-US" dirty="0"/>
              <a:t>The experiments are running at the Large Hadron</a:t>
            </a:r>
            <a:br>
              <a:rPr lang="en-US" dirty="0"/>
            </a:br>
            <a:r>
              <a:rPr lang="en-US" dirty="0"/>
              <a:t>Collider (LHC) at CERN (the European Organization for Nuclear Research), Geneva, which began operating in 2009 after about 20 years of design and construction.</a:t>
            </a:r>
            <a:br>
              <a:rPr lang="en-US" dirty="0"/>
            </a:br>
            <a:endParaRPr lang="en-US" dirty="0"/>
          </a:p>
        </p:txBody>
      </p:sp>
      <p:pic>
        <p:nvPicPr>
          <p:cNvPr id="4" name="Picture 3" descr="A picture containing object&#10;&#10;Description automatically generated">
            <a:extLst>
              <a:ext uri="{FF2B5EF4-FFF2-40B4-BE49-F238E27FC236}">
                <a16:creationId xmlns:a16="http://schemas.microsoft.com/office/drawing/2014/main" id="{06689393-09C4-4442-93F8-0B618E386178}"/>
              </a:ext>
            </a:extLst>
          </p:cNvPr>
          <p:cNvPicPr>
            <a:picLocks noChangeAspect="1"/>
          </p:cNvPicPr>
          <p:nvPr/>
        </p:nvPicPr>
        <p:blipFill>
          <a:blip r:embed="rId2"/>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159289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8520-F6CE-45A4-9E2D-54508DF821FE}"/>
              </a:ext>
            </a:extLst>
          </p:cNvPr>
          <p:cNvSpPr>
            <a:spLocks noGrp="1"/>
          </p:cNvSpPr>
          <p:nvPr>
            <p:ph type="title"/>
          </p:nvPr>
        </p:nvSpPr>
        <p:spPr>
          <a:xfrm>
            <a:off x="643831" y="640080"/>
            <a:ext cx="3690425" cy="1325562"/>
          </a:xfrm>
        </p:spPr>
        <p:txBody>
          <a:bodyPr>
            <a:normAutofit/>
          </a:bodyPr>
          <a:lstStyle/>
          <a:p>
            <a:r>
              <a:rPr lang="en-US" sz="3200" dirty="0"/>
              <a:t>Experiment</a:t>
            </a:r>
          </a:p>
        </p:txBody>
      </p:sp>
      <p:sp>
        <p:nvSpPr>
          <p:cNvPr id="3" name="Content Placeholder 2">
            <a:extLst>
              <a:ext uri="{FF2B5EF4-FFF2-40B4-BE49-F238E27FC236}">
                <a16:creationId xmlns:a16="http://schemas.microsoft.com/office/drawing/2014/main" id="{65F245D2-6E3A-40AE-9B5F-9E8D16D25747}"/>
              </a:ext>
            </a:extLst>
          </p:cNvPr>
          <p:cNvSpPr>
            <a:spLocks noGrp="1"/>
          </p:cNvSpPr>
          <p:nvPr>
            <p:ph idx="1"/>
          </p:nvPr>
        </p:nvSpPr>
        <p:spPr>
          <a:xfrm>
            <a:off x="643831" y="1936955"/>
            <a:ext cx="3690425" cy="4243182"/>
          </a:xfrm>
        </p:spPr>
        <p:txBody>
          <a:bodyPr>
            <a:normAutofit/>
          </a:bodyPr>
          <a:lstStyle/>
          <a:p>
            <a:r>
              <a:rPr lang="en-US" sz="1600" dirty="0"/>
              <a:t>In the LHC, proton bunches are accelerated on a circular trajectory in both directions. When these bunches cross in the ATLAS detector, some of the protons collide, producing hundreds of</a:t>
            </a:r>
            <a:br>
              <a:rPr lang="en-US" sz="1600" dirty="0"/>
            </a:br>
            <a:r>
              <a:rPr lang="en-US" sz="1600" dirty="0"/>
              <a:t>millions of proton-proton collisions per second. The up to hundreds of particles resulting from each bunch crossing (called an </a:t>
            </a:r>
            <a:r>
              <a:rPr lang="en-US" sz="1600" i="1" dirty="0"/>
              <a:t>event</a:t>
            </a:r>
            <a:r>
              <a:rPr lang="en-US" sz="1600" dirty="0"/>
              <a:t>) are detected by sensors, producing a sparse vector of about a hundred thousand dimensions. From this raw data, the type, the energy, and the 3D direction of each particle are estimated.</a:t>
            </a:r>
            <a:br>
              <a:rPr lang="en-US" sz="1600" dirty="0"/>
            </a:br>
            <a:endParaRPr lang="en-US" sz="1600" dirty="0"/>
          </a:p>
        </p:txBody>
      </p:sp>
      <p:pic>
        <p:nvPicPr>
          <p:cNvPr id="6" name="Picture 5">
            <a:extLst>
              <a:ext uri="{FF2B5EF4-FFF2-40B4-BE49-F238E27FC236}">
                <a16:creationId xmlns:a16="http://schemas.microsoft.com/office/drawing/2014/main" id="{86719AE0-2D0E-46EB-B3AE-9D05DFEE07D7}"/>
              </a:ext>
            </a:extLst>
          </p:cNvPr>
          <p:cNvPicPr>
            <a:picLocks noChangeAspect="1"/>
          </p:cNvPicPr>
          <p:nvPr/>
        </p:nvPicPr>
        <p:blipFill>
          <a:blip r:embed="rId2"/>
          <a:stretch>
            <a:fillRect/>
          </a:stretch>
        </p:blipFill>
        <p:spPr>
          <a:xfrm>
            <a:off x="4654296" y="1548936"/>
            <a:ext cx="6155736" cy="3770388"/>
          </a:xfrm>
          <a:prstGeom prst="rect">
            <a:avLst/>
          </a:prstGeom>
        </p:spPr>
      </p:pic>
      <p:sp>
        <p:nvSpPr>
          <p:cNvPr id="14" name="Rectangle 13">
            <a:extLst>
              <a:ext uri="{FF2B5EF4-FFF2-40B4-BE49-F238E27FC236}">
                <a16:creationId xmlns:a16="http://schemas.microsoft.com/office/drawing/2014/main" id="{60694156-B30C-4AE1-9886-0D236EC01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picture containing object&#10;&#10;Description automatically generated">
            <a:extLst>
              <a:ext uri="{FF2B5EF4-FFF2-40B4-BE49-F238E27FC236}">
                <a16:creationId xmlns:a16="http://schemas.microsoft.com/office/drawing/2014/main" id="{EF5D699D-D015-401F-8944-17C92C533255}"/>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38400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A96B-B9FA-4C1B-8962-72C6BBEE61AF}"/>
              </a:ext>
            </a:extLst>
          </p:cNvPr>
          <p:cNvSpPr>
            <a:spLocks noGrp="1"/>
          </p:cNvSpPr>
          <p:nvPr>
            <p:ph type="title"/>
          </p:nvPr>
        </p:nvSpPr>
        <p:spPr/>
        <p:txBody>
          <a:bodyPr/>
          <a:lstStyle/>
          <a:p>
            <a:r>
              <a:rPr lang="en-US" dirty="0"/>
              <a:t>Detection</a:t>
            </a:r>
          </a:p>
        </p:txBody>
      </p:sp>
      <p:sp>
        <p:nvSpPr>
          <p:cNvPr id="3" name="Content Placeholder 2">
            <a:extLst>
              <a:ext uri="{FF2B5EF4-FFF2-40B4-BE49-F238E27FC236}">
                <a16:creationId xmlns:a16="http://schemas.microsoft.com/office/drawing/2014/main" id="{8F86211C-6A13-4A4B-B9E4-A6DCE120BF0A}"/>
              </a:ext>
            </a:extLst>
          </p:cNvPr>
          <p:cNvSpPr>
            <a:spLocks noGrp="1"/>
          </p:cNvSpPr>
          <p:nvPr>
            <p:ph idx="1"/>
          </p:nvPr>
        </p:nvSpPr>
        <p:spPr/>
        <p:txBody>
          <a:bodyPr>
            <a:normAutofit/>
          </a:bodyPr>
          <a:lstStyle/>
          <a:p>
            <a:r>
              <a:rPr lang="en-US" dirty="0"/>
              <a:t>A large majority of the saved events, represent known processes (called background): they are mostly produced by the decay of particles which are exotic in everyday terms, but known, having been discovered in previous generations of experiments. The goal of the offline analysis is to find a (not necessarily connected) region in the feature space in which there is a significant excess of events (called signal) compared to what known background processes can explain. Once the region has been fixed, a statistical (counting) test is applied to determine the significance of the excess. If the probability that the excess has been produced by background processes falls below a limit, the new particle is deemed to be discovered.</a:t>
            </a:r>
          </a:p>
        </p:txBody>
      </p:sp>
      <p:pic>
        <p:nvPicPr>
          <p:cNvPr id="4" name="Picture 3" descr="A picture containing object&#10;&#10;Description automatically generated">
            <a:extLst>
              <a:ext uri="{FF2B5EF4-FFF2-40B4-BE49-F238E27FC236}">
                <a16:creationId xmlns:a16="http://schemas.microsoft.com/office/drawing/2014/main" id="{1F534C51-CE70-43D8-8B7E-186B374E1228}"/>
              </a:ext>
            </a:extLst>
          </p:cNvPr>
          <p:cNvPicPr>
            <a:picLocks noChangeAspect="1"/>
          </p:cNvPicPr>
          <p:nvPr/>
        </p:nvPicPr>
        <p:blipFill>
          <a:blip r:embed="rId2"/>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3836150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C84A-D6DB-4086-8E7F-F450BF9068D9}"/>
              </a:ext>
            </a:extLst>
          </p:cNvPr>
          <p:cNvSpPr>
            <a:spLocks noGrp="1"/>
          </p:cNvSpPr>
          <p:nvPr>
            <p:ph type="title"/>
          </p:nvPr>
        </p:nvSpPr>
        <p:spPr>
          <a:xfrm>
            <a:off x="643831" y="640080"/>
            <a:ext cx="3690425" cy="1325562"/>
          </a:xfrm>
        </p:spPr>
        <p:txBody>
          <a:bodyPr>
            <a:normAutofit/>
          </a:bodyPr>
          <a:lstStyle/>
          <a:p>
            <a:r>
              <a:rPr lang="en-US" sz="3200"/>
              <a:t>Goal</a:t>
            </a:r>
          </a:p>
        </p:txBody>
      </p:sp>
      <p:sp>
        <p:nvSpPr>
          <p:cNvPr id="3" name="Content Placeholder 2">
            <a:extLst>
              <a:ext uri="{FF2B5EF4-FFF2-40B4-BE49-F238E27FC236}">
                <a16:creationId xmlns:a16="http://schemas.microsoft.com/office/drawing/2014/main" id="{3D786F89-69FF-4B66-B6C1-798A565B8D68}"/>
              </a:ext>
            </a:extLst>
          </p:cNvPr>
          <p:cNvSpPr>
            <a:spLocks noGrp="1"/>
          </p:cNvSpPr>
          <p:nvPr>
            <p:ph idx="1"/>
          </p:nvPr>
        </p:nvSpPr>
        <p:spPr>
          <a:xfrm>
            <a:off x="643831" y="1936955"/>
            <a:ext cx="3690425" cy="4243182"/>
          </a:xfrm>
        </p:spPr>
        <p:txBody>
          <a:bodyPr>
            <a:normAutofit/>
          </a:bodyPr>
          <a:lstStyle/>
          <a:p>
            <a:r>
              <a:rPr lang="en-US" sz="1600" dirty="0"/>
              <a:t>The goal of this project is to improve the procedure that produces the selection region (separating background and signal events). A training set with signal/background labels and weights was provided. Additionally a test set (without labels and weights) was given, and a formal objective representing an approximation of the median significance (AMS) of the counting test.</a:t>
            </a:r>
          </a:p>
        </p:txBody>
      </p:sp>
      <p:pic>
        <p:nvPicPr>
          <p:cNvPr id="5" name="Picture 4" descr="A picture containing electronics&#10;&#10;Description automatically generated">
            <a:extLst>
              <a:ext uri="{FF2B5EF4-FFF2-40B4-BE49-F238E27FC236}">
                <a16:creationId xmlns:a16="http://schemas.microsoft.com/office/drawing/2014/main" id="{F074BB72-E9C4-40A2-8766-0F699F5153D4}"/>
              </a:ext>
            </a:extLst>
          </p:cNvPr>
          <p:cNvPicPr>
            <a:picLocks noChangeAspect="1"/>
          </p:cNvPicPr>
          <p:nvPr/>
        </p:nvPicPr>
        <p:blipFill>
          <a:blip r:embed="rId2"/>
          <a:stretch>
            <a:fillRect/>
          </a:stretch>
        </p:blipFill>
        <p:spPr>
          <a:xfrm>
            <a:off x="4654296" y="1672052"/>
            <a:ext cx="6155736" cy="3524157"/>
          </a:xfrm>
          <a:prstGeom prst="rect">
            <a:avLst/>
          </a:prstGeom>
        </p:spPr>
      </p:pic>
      <p:sp>
        <p:nvSpPr>
          <p:cNvPr id="16" name="Rectangle 9">
            <a:extLst>
              <a:ext uri="{FF2B5EF4-FFF2-40B4-BE49-F238E27FC236}">
                <a16:creationId xmlns:a16="http://schemas.microsoft.com/office/drawing/2014/main" id="{60694156-B30C-4AE1-9886-0D236EC01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A picture containing object&#10;&#10;Description automatically generated">
            <a:extLst>
              <a:ext uri="{FF2B5EF4-FFF2-40B4-BE49-F238E27FC236}">
                <a16:creationId xmlns:a16="http://schemas.microsoft.com/office/drawing/2014/main" id="{D9422EDE-AA6E-41AA-A116-F8B44A3A3013}"/>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394015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EFC9-680F-4B38-A765-D40143FECB76}"/>
              </a:ext>
            </a:extLst>
          </p:cNvPr>
          <p:cNvSpPr>
            <a:spLocks noGrp="1"/>
          </p:cNvSpPr>
          <p:nvPr>
            <p:ph type="title"/>
          </p:nvPr>
        </p:nvSpPr>
        <p:spPr/>
        <p:txBody>
          <a:bodyPr/>
          <a:lstStyle/>
          <a:p>
            <a:r>
              <a:rPr lang="en-US" dirty="0"/>
              <a:t>Evaluation Metric</a:t>
            </a:r>
          </a:p>
        </p:txBody>
      </p:sp>
      <p:pic>
        <p:nvPicPr>
          <p:cNvPr id="4" name="Content Placeholder 3">
            <a:extLst>
              <a:ext uri="{FF2B5EF4-FFF2-40B4-BE49-F238E27FC236}">
                <a16:creationId xmlns:a16="http://schemas.microsoft.com/office/drawing/2014/main" id="{BB814786-6A13-427B-B24F-0F925FFE95DE}"/>
              </a:ext>
            </a:extLst>
          </p:cNvPr>
          <p:cNvPicPr>
            <a:picLocks noGrp="1" noChangeAspect="1"/>
          </p:cNvPicPr>
          <p:nvPr>
            <p:ph idx="1"/>
          </p:nvPr>
        </p:nvPicPr>
        <p:blipFill>
          <a:blip r:embed="rId2"/>
          <a:stretch>
            <a:fillRect/>
          </a:stretch>
        </p:blipFill>
        <p:spPr>
          <a:xfrm>
            <a:off x="1261872" y="1857374"/>
            <a:ext cx="6396228" cy="4456355"/>
          </a:xfrm>
          <a:prstGeom prst="rect">
            <a:avLst/>
          </a:prstGeom>
        </p:spPr>
      </p:pic>
      <p:pic>
        <p:nvPicPr>
          <p:cNvPr id="5" name="Picture 4" descr="A picture containing object&#10;&#10;Description automatically generated">
            <a:extLst>
              <a:ext uri="{FF2B5EF4-FFF2-40B4-BE49-F238E27FC236}">
                <a16:creationId xmlns:a16="http://schemas.microsoft.com/office/drawing/2014/main" id="{87DF12FC-1C08-4622-A972-7ED101686032}"/>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185792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D270-5E81-43E0-A19F-D96036778E4A}"/>
              </a:ext>
            </a:extLst>
          </p:cNvPr>
          <p:cNvSpPr>
            <a:spLocks noGrp="1"/>
          </p:cNvSpPr>
          <p:nvPr>
            <p:ph type="title"/>
          </p:nvPr>
        </p:nvSpPr>
        <p:spPr>
          <a:xfrm>
            <a:off x="1261872" y="365760"/>
            <a:ext cx="9692640" cy="1325562"/>
          </a:xfrm>
        </p:spPr>
        <p:txBody>
          <a:bodyPr>
            <a:normAutofit/>
          </a:bodyPr>
          <a:lstStyle/>
          <a:p>
            <a:r>
              <a:rPr lang="en-US" dirty="0"/>
              <a:t>Data</a:t>
            </a:r>
          </a:p>
        </p:txBody>
      </p:sp>
      <p:sp>
        <p:nvSpPr>
          <p:cNvPr id="3" name="Content Placeholder 2">
            <a:extLst>
              <a:ext uri="{FF2B5EF4-FFF2-40B4-BE49-F238E27FC236}">
                <a16:creationId xmlns:a16="http://schemas.microsoft.com/office/drawing/2014/main" id="{039AFC11-9C88-4E66-8E7A-B77744EFC331}"/>
              </a:ext>
            </a:extLst>
          </p:cNvPr>
          <p:cNvSpPr>
            <a:spLocks noGrp="1"/>
          </p:cNvSpPr>
          <p:nvPr>
            <p:ph idx="1"/>
          </p:nvPr>
        </p:nvSpPr>
        <p:spPr>
          <a:xfrm>
            <a:off x="1261872" y="1828800"/>
            <a:ext cx="4401509" cy="4351337"/>
          </a:xfrm>
        </p:spPr>
        <p:txBody>
          <a:bodyPr>
            <a:normAutofit/>
          </a:bodyPr>
          <a:lstStyle/>
          <a:p>
            <a:r>
              <a:rPr lang="en-US" b="1" dirty="0"/>
              <a:t>training.csv </a:t>
            </a:r>
            <a:r>
              <a:rPr lang="en-US" dirty="0"/>
              <a:t>- Training set of 250000 events, with an ID column, 30 feature columns, a weight column and a label column.</a:t>
            </a:r>
          </a:p>
          <a:p>
            <a:r>
              <a:rPr lang="en-US" b="1" dirty="0"/>
              <a:t>test.csv </a:t>
            </a:r>
            <a:r>
              <a:rPr lang="en-US" dirty="0"/>
              <a:t>- Test set of 550000 events with an ID column and 30 feature columns.</a:t>
            </a:r>
          </a:p>
        </p:txBody>
      </p:sp>
      <p:pic>
        <p:nvPicPr>
          <p:cNvPr id="4" name="Picture 3">
            <a:extLst>
              <a:ext uri="{FF2B5EF4-FFF2-40B4-BE49-F238E27FC236}">
                <a16:creationId xmlns:a16="http://schemas.microsoft.com/office/drawing/2014/main" id="{D3F3E0DB-A452-443E-A16C-E3DE4EFA48BA}"/>
              </a:ext>
            </a:extLst>
          </p:cNvPr>
          <p:cNvPicPr>
            <a:picLocks noChangeAspect="1"/>
          </p:cNvPicPr>
          <p:nvPr/>
        </p:nvPicPr>
        <p:blipFill>
          <a:blip r:embed="rId2"/>
          <a:stretch>
            <a:fillRect/>
          </a:stretch>
        </p:blipFill>
        <p:spPr>
          <a:xfrm>
            <a:off x="6734176" y="1828800"/>
            <a:ext cx="3207642" cy="4214874"/>
          </a:xfrm>
          <a:prstGeom prst="rect">
            <a:avLst/>
          </a:prstGeom>
        </p:spPr>
      </p:pic>
      <p:pic>
        <p:nvPicPr>
          <p:cNvPr id="5" name="Picture 4" descr="A picture containing object&#10;&#10;Description automatically generated">
            <a:extLst>
              <a:ext uri="{FF2B5EF4-FFF2-40B4-BE49-F238E27FC236}">
                <a16:creationId xmlns:a16="http://schemas.microsoft.com/office/drawing/2014/main" id="{3AF5B381-27A2-4295-B099-E6D15F68E1CF}"/>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2939414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E268-6268-4B2B-9A9D-FA0400EB55FE}"/>
              </a:ext>
            </a:extLst>
          </p:cNvPr>
          <p:cNvSpPr>
            <a:spLocks noGrp="1"/>
          </p:cNvSpPr>
          <p:nvPr>
            <p:ph type="title"/>
          </p:nvPr>
        </p:nvSpPr>
        <p:spPr/>
        <p:txBody>
          <a:bodyPr/>
          <a:lstStyle/>
          <a:p>
            <a:r>
              <a:rPr lang="en-US" dirty="0"/>
              <a:t>Exploratory Data Analysis</a:t>
            </a:r>
          </a:p>
        </p:txBody>
      </p:sp>
      <p:pic>
        <p:nvPicPr>
          <p:cNvPr id="4" name="Content Placeholder 3">
            <a:extLst>
              <a:ext uri="{FF2B5EF4-FFF2-40B4-BE49-F238E27FC236}">
                <a16:creationId xmlns:a16="http://schemas.microsoft.com/office/drawing/2014/main" id="{385F6D6B-9B8D-4288-8BFD-A4634EBAC5FA}"/>
              </a:ext>
            </a:extLst>
          </p:cNvPr>
          <p:cNvPicPr>
            <a:picLocks noGrp="1" noChangeAspect="1"/>
          </p:cNvPicPr>
          <p:nvPr>
            <p:ph idx="1"/>
          </p:nvPr>
        </p:nvPicPr>
        <p:blipFill>
          <a:blip r:embed="rId2"/>
          <a:stretch>
            <a:fillRect/>
          </a:stretch>
        </p:blipFill>
        <p:spPr>
          <a:xfrm>
            <a:off x="7143351" y="1962150"/>
            <a:ext cx="2372661" cy="4351338"/>
          </a:xfrm>
          <a:prstGeom prst="rect">
            <a:avLst/>
          </a:prstGeom>
        </p:spPr>
      </p:pic>
      <p:sp>
        <p:nvSpPr>
          <p:cNvPr id="6" name="Content Placeholder 2">
            <a:extLst>
              <a:ext uri="{FF2B5EF4-FFF2-40B4-BE49-F238E27FC236}">
                <a16:creationId xmlns:a16="http://schemas.microsoft.com/office/drawing/2014/main" id="{CD34D4E3-42BA-4F14-B57C-C04CDFC5E479}"/>
              </a:ext>
            </a:extLst>
          </p:cNvPr>
          <p:cNvSpPr txBox="1">
            <a:spLocks/>
          </p:cNvSpPr>
          <p:nvPr/>
        </p:nvSpPr>
        <p:spPr>
          <a:xfrm>
            <a:off x="1261872" y="1962150"/>
            <a:ext cx="4443603" cy="4243182"/>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1600" b="1" dirty="0"/>
              <a:t>Issues:</a:t>
            </a:r>
          </a:p>
          <a:p>
            <a:pPr marL="0" indent="0">
              <a:buNone/>
            </a:pPr>
            <a:r>
              <a:rPr lang="en-US" sz="1600" dirty="0"/>
              <a:t>	- Many missing values (-999)</a:t>
            </a:r>
          </a:p>
          <a:p>
            <a:pPr marL="0" indent="0">
              <a:buNone/>
            </a:pPr>
            <a:endParaRPr lang="en-US" sz="1600" dirty="0"/>
          </a:p>
          <a:p>
            <a:r>
              <a:rPr lang="en-US" sz="1600" b="1" dirty="0"/>
              <a:t>Solutions:</a:t>
            </a:r>
          </a:p>
          <a:p>
            <a:pPr marL="0" indent="0">
              <a:buNone/>
            </a:pPr>
            <a:r>
              <a:rPr lang="en-US" sz="1600" dirty="0"/>
              <a:t>	- Mean Imputation</a:t>
            </a:r>
          </a:p>
          <a:p>
            <a:pPr marL="0" indent="0">
              <a:buNone/>
            </a:pPr>
            <a:r>
              <a:rPr lang="en-US" sz="1600" dirty="0"/>
              <a:t>	- Median Imputation</a:t>
            </a:r>
          </a:p>
          <a:p>
            <a:pPr marL="0" indent="0">
              <a:buNone/>
            </a:pPr>
            <a:r>
              <a:rPr lang="en-US" sz="1600" dirty="0"/>
              <a:t>	- Most frequent Imputation (*)</a:t>
            </a:r>
          </a:p>
          <a:p>
            <a:pPr marL="0" indent="0">
              <a:buNone/>
            </a:pPr>
            <a:endParaRPr lang="en-US" sz="1600" dirty="0"/>
          </a:p>
          <a:p>
            <a:r>
              <a:rPr lang="en-US" sz="1600" b="1" dirty="0"/>
              <a:t>Scaling:</a:t>
            </a:r>
          </a:p>
          <a:p>
            <a:pPr marL="0" indent="0">
              <a:buNone/>
            </a:pPr>
            <a:r>
              <a:rPr lang="en-US" sz="1600" dirty="0"/>
              <a:t>	- Standard Scaler</a:t>
            </a:r>
          </a:p>
          <a:p>
            <a:endParaRPr lang="en-US" sz="1600" dirty="0"/>
          </a:p>
        </p:txBody>
      </p:sp>
      <p:pic>
        <p:nvPicPr>
          <p:cNvPr id="5" name="Picture 4" descr="A picture containing object&#10;&#10;Description automatically generated">
            <a:extLst>
              <a:ext uri="{FF2B5EF4-FFF2-40B4-BE49-F238E27FC236}">
                <a16:creationId xmlns:a16="http://schemas.microsoft.com/office/drawing/2014/main" id="{F211D4D0-8189-44CA-9437-48D45D43BEED}"/>
              </a:ext>
            </a:extLst>
          </p:cNvPr>
          <p:cNvPicPr>
            <a:picLocks noChangeAspect="1"/>
          </p:cNvPicPr>
          <p:nvPr/>
        </p:nvPicPr>
        <p:blipFill>
          <a:blip r:embed="rId3"/>
          <a:stretch>
            <a:fillRect/>
          </a:stretch>
        </p:blipFill>
        <p:spPr>
          <a:xfrm>
            <a:off x="11336383" y="6456454"/>
            <a:ext cx="827313" cy="267698"/>
          </a:xfrm>
          <a:prstGeom prst="rect">
            <a:avLst/>
          </a:prstGeom>
        </p:spPr>
      </p:pic>
    </p:spTree>
    <p:extLst>
      <p:ext uri="{BB962C8B-B14F-4D97-AF65-F5344CB8AC3E}">
        <p14:creationId xmlns:p14="http://schemas.microsoft.com/office/powerpoint/2010/main" val="265278478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otalTime>395</TotalTime>
  <Words>1075</Words>
  <Application>Microsoft Office PowerPoint</Application>
  <PresentationFormat>Widescreen</PresentationFormat>
  <Paragraphs>90</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Schoolbook</vt:lpstr>
      <vt:lpstr>Wingdings 2</vt:lpstr>
      <vt:lpstr>View</vt:lpstr>
      <vt:lpstr>Machine Learning  Higgs Particle Detection</vt:lpstr>
      <vt:lpstr>Physics</vt:lpstr>
      <vt:lpstr>Introduction</vt:lpstr>
      <vt:lpstr>Experiment</vt:lpstr>
      <vt:lpstr>Detection</vt:lpstr>
      <vt:lpstr>Goal</vt:lpstr>
      <vt:lpstr>Evaluation Metric</vt:lpstr>
      <vt:lpstr>Data</vt:lpstr>
      <vt:lpstr>Exploratory Data Analysis</vt:lpstr>
      <vt:lpstr>Model (Adaptive Boosting)</vt:lpstr>
      <vt:lpstr>Model Selection Criteria</vt:lpstr>
      <vt:lpstr>Model Details</vt:lpstr>
      <vt:lpstr>Model (Gradient Boosting)</vt:lpstr>
      <vt:lpstr>Model Selection Criteria</vt:lpstr>
      <vt:lpstr>Model Details</vt:lpstr>
      <vt:lpstr>Gradient Boosting Model Visualization</vt:lpstr>
      <vt:lpstr>Results</vt:lpstr>
      <vt:lpstr>Conclusion</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Higgs Challenge</dc:title>
  <dc:creator>Evan Giakoumakis</dc:creator>
  <cp:lastModifiedBy>Evan Giakoumakis</cp:lastModifiedBy>
  <cp:revision>16</cp:revision>
  <dcterms:created xsi:type="dcterms:W3CDTF">2018-12-06T06:19:20Z</dcterms:created>
  <dcterms:modified xsi:type="dcterms:W3CDTF">2018-12-07T03:15:03Z</dcterms:modified>
</cp:coreProperties>
</file>